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6600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6" d="100"/>
          <a:sy n="76" d="100"/>
        </p:scale>
        <p:origin x="-1170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757EF3-EE51-4F2F-BE11-79A4727D346D}" type="datetimeFigureOut">
              <a:rPr lang="en-US" smtClean="0"/>
              <a:pPr/>
              <a:t>11/20/2017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4F1D65-C53B-4E9A-B283-BE9506E3D1D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247471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4F1D65-C53B-4E9A-B283-BE9506E3D1DB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BC78C-21BA-4F6F-A5AF-7B67589F2A1F}" type="datetimeFigureOut">
              <a:rPr lang="en-US" smtClean="0"/>
              <a:pPr/>
              <a:t>11/20/2017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EF6FE-C4B7-4EB4-95C8-62547B1142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BC78C-21BA-4F6F-A5AF-7B67589F2A1F}" type="datetimeFigureOut">
              <a:rPr lang="en-US" smtClean="0"/>
              <a:pPr/>
              <a:t>11/20/2017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EF6FE-C4B7-4EB4-95C8-62547B1142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BC78C-21BA-4F6F-A5AF-7B67589F2A1F}" type="datetimeFigureOut">
              <a:rPr lang="en-US" smtClean="0"/>
              <a:pPr/>
              <a:t>11/20/2017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EF6FE-C4B7-4EB4-95C8-62547B1142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BC78C-21BA-4F6F-A5AF-7B67589F2A1F}" type="datetimeFigureOut">
              <a:rPr lang="en-US" smtClean="0"/>
              <a:pPr/>
              <a:t>11/20/2017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EF6FE-C4B7-4EB4-95C8-62547B1142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BC78C-21BA-4F6F-A5AF-7B67589F2A1F}" type="datetimeFigureOut">
              <a:rPr lang="en-US" smtClean="0"/>
              <a:pPr/>
              <a:t>11/20/2017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EF6FE-C4B7-4EB4-95C8-62547B1142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BC78C-21BA-4F6F-A5AF-7B67589F2A1F}" type="datetimeFigureOut">
              <a:rPr lang="en-US" smtClean="0"/>
              <a:pPr/>
              <a:t>11/20/2017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EF6FE-C4B7-4EB4-95C8-62547B1142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BC78C-21BA-4F6F-A5AF-7B67589F2A1F}" type="datetimeFigureOut">
              <a:rPr lang="en-US" smtClean="0"/>
              <a:pPr/>
              <a:t>11/20/2017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EF6FE-C4B7-4EB4-95C8-62547B1142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BC78C-21BA-4F6F-A5AF-7B67589F2A1F}" type="datetimeFigureOut">
              <a:rPr lang="en-US" smtClean="0"/>
              <a:pPr/>
              <a:t>11/20/2017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EF6FE-C4B7-4EB4-95C8-62547B1142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BC78C-21BA-4F6F-A5AF-7B67589F2A1F}" type="datetimeFigureOut">
              <a:rPr lang="en-US" smtClean="0"/>
              <a:pPr/>
              <a:t>11/20/2017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EF6FE-C4B7-4EB4-95C8-62547B1142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BC78C-21BA-4F6F-A5AF-7B67589F2A1F}" type="datetimeFigureOut">
              <a:rPr lang="en-US" smtClean="0"/>
              <a:pPr/>
              <a:t>11/20/2017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EF6FE-C4B7-4EB4-95C8-62547B1142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BC78C-21BA-4F6F-A5AF-7B67589F2A1F}" type="datetimeFigureOut">
              <a:rPr lang="en-US" smtClean="0"/>
              <a:pPr/>
              <a:t>11/20/2017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EF6FE-C4B7-4EB4-95C8-62547B1142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BBC78C-21BA-4F6F-A5AF-7B67589F2A1F}" type="datetimeFigureOut">
              <a:rPr lang="en-US" smtClean="0"/>
              <a:pPr/>
              <a:t>11/20/2017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BEF6FE-C4B7-4EB4-95C8-62547B1142D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8048" y="2873375"/>
            <a:ext cx="8281152" cy="1470025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rgbClr val="7030A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MEDICINAL</a:t>
            </a:r>
            <a:r>
              <a:rPr lang="en-US" sz="5400" b="1" dirty="0" smtClean="0">
                <a:solidFill>
                  <a:srgbClr val="7030A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4000" b="1" dirty="0">
                <a:solidFill>
                  <a:srgbClr val="7030A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CHEMISTRY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6200" y="1706554"/>
            <a:ext cx="914705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66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JUSTICE BASHEER AHMED SAYEED COLLEGE FOR WOMEN</a:t>
            </a:r>
          </a:p>
          <a:p>
            <a:pPr algn="ctr"/>
            <a:r>
              <a:rPr lang="en-US" sz="2400" b="1" dirty="0" smtClean="0">
                <a:solidFill>
                  <a:srgbClr val="66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(Autonomous)</a:t>
            </a:r>
          </a:p>
          <a:p>
            <a:pPr algn="ctr"/>
            <a:r>
              <a:rPr lang="en-US" sz="2400" b="1" dirty="0" smtClean="0">
                <a:solidFill>
                  <a:srgbClr val="66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Department of Chemistry</a:t>
            </a:r>
            <a:endParaRPr lang="en-US" sz="2400" b="1" dirty="0">
              <a:solidFill>
                <a:srgbClr val="66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00400" y="8382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828800" y="505361"/>
            <a:ext cx="54864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  CONCLUSION</a:t>
            </a:r>
          </a:p>
          <a:p>
            <a:pPr>
              <a:defRPr/>
            </a:pPr>
            <a:endParaRPr lang="en-IN" sz="40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762000" y="1524000"/>
            <a:ext cx="7777162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00050" indent="-400050" algn="just">
              <a:buFont typeface="Wingdings" pitchFamily="2" charset="2"/>
              <a:buChar char="v"/>
            </a:pPr>
            <a:r>
              <a:rPr lang="en-US" sz="2800" dirty="0" smtClean="0">
                <a:solidFill>
                  <a:srgbClr val="66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One </a:t>
            </a:r>
            <a:r>
              <a:rPr lang="en-US" sz="2800" dirty="0">
                <a:solidFill>
                  <a:srgbClr val="66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should have enough knowledge </a:t>
            </a:r>
            <a:r>
              <a:rPr lang="en-US" sz="2800" dirty="0" smtClean="0">
                <a:solidFill>
                  <a:srgbClr val="66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about the drugs, its dosage, drug action and its side effects in order to treat a particular disease.</a:t>
            </a:r>
          </a:p>
          <a:p>
            <a:endParaRPr lang="en-US" sz="2800" dirty="0" smtClean="0">
              <a:solidFill>
                <a:srgbClr val="66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63550" indent="-463550" algn="just">
              <a:buFont typeface="Wingdings" pitchFamily="2" charset="2"/>
              <a:buChar char="v"/>
            </a:pPr>
            <a:r>
              <a:rPr lang="en-US" sz="2800" smtClean="0">
                <a:solidFill>
                  <a:srgbClr val="66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One </a:t>
            </a:r>
            <a:r>
              <a:rPr lang="en-US" sz="2800" dirty="0" smtClean="0">
                <a:solidFill>
                  <a:srgbClr val="66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can also create awareness regarding drugs among the public.</a:t>
            </a:r>
          </a:p>
          <a:p>
            <a:endParaRPr lang="en-US" sz="2800" dirty="0">
              <a:solidFill>
                <a:srgbClr val="66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en-US" sz="2800" dirty="0" smtClean="0">
                <a:solidFill>
                  <a:srgbClr val="66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</a:t>
            </a:r>
            <a:endParaRPr lang="en-IN" sz="2800" dirty="0">
              <a:solidFill>
                <a:srgbClr val="66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Image result for healthy lif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7800" y="914400"/>
            <a:ext cx="6324600" cy="2809876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1905000" y="4191000"/>
            <a:ext cx="5262979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THANK YOU</a:t>
            </a:r>
            <a:endParaRPr lang="en-US" sz="66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rgbClr val="FFC000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90600" y="1828800"/>
            <a:ext cx="7696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4488" indent="-344488">
              <a:buFont typeface="Wingdings" pitchFamily="2" charset="2"/>
              <a:buChar char="Ø"/>
            </a:pPr>
            <a:r>
              <a:rPr lang="en-US" b="1" dirty="0" smtClean="0">
                <a:solidFill>
                  <a:srgbClr val="0033C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 branch of chemistry which mainly deals with </a:t>
            </a:r>
            <a:r>
              <a:rPr lang="en-US" b="1" dirty="0">
                <a:solidFill>
                  <a:srgbClr val="0033C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the </a:t>
            </a:r>
            <a:r>
              <a:rPr lang="en-US" b="1" dirty="0" smtClean="0">
                <a:solidFill>
                  <a:srgbClr val="0033C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design, development </a:t>
            </a:r>
            <a:r>
              <a:rPr lang="en-US" b="1" dirty="0">
                <a:solidFill>
                  <a:srgbClr val="0033C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and synthesis of pharmaceutical </a:t>
            </a:r>
            <a:r>
              <a:rPr lang="en-US" b="1" dirty="0" smtClean="0">
                <a:solidFill>
                  <a:srgbClr val="0033C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drugs</a:t>
            </a:r>
            <a:endParaRPr lang="en-US" b="1" dirty="0">
              <a:solidFill>
                <a:srgbClr val="0033CC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057400" y="685800"/>
            <a:ext cx="5181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accent3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Medicinal chemistry</a:t>
            </a:r>
            <a:endParaRPr lang="en-US" sz="3200" b="1" dirty="0">
              <a:solidFill>
                <a:schemeClr val="accent3">
                  <a:lumMod val="7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026" name="Picture 2" descr="Image result for medicinal chemistr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2819400"/>
            <a:ext cx="4286250" cy="3048001"/>
          </a:xfrm>
          <a:prstGeom prst="rect">
            <a:avLst/>
          </a:prstGeom>
          <a:noFill/>
        </p:spPr>
      </p:pic>
      <p:pic>
        <p:nvPicPr>
          <p:cNvPr id="1028" name="Picture 4" descr="Image result for medicinal chemistr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57800" y="3048000"/>
            <a:ext cx="3333750" cy="25050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872310" y="381000"/>
            <a:ext cx="2881312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Objective</a:t>
            </a:r>
            <a:endParaRPr kumimoji="0" lang="en-IN" sz="4400" b="1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609600" y="1219200"/>
            <a:ext cx="51816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 2" pitchFamily="18" charset="2"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chemeClr val="hlink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hlin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   Classification of drugs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hlin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   Nomenclature of drugs</a:t>
            </a:r>
          </a:p>
          <a:p>
            <a:pPr marL="630238" marR="0" lvl="0" indent="-63023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hlin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Common diseases and their treatment by drugs</a:t>
            </a:r>
            <a:endParaRPr kumimoji="0" lang="en-IN" sz="3200" b="1" i="0" u="none" strike="noStrike" kern="1200" cap="none" spc="0" normalizeH="0" baseline="0" noProof="0" dirty="0" smtClean="0">
              <a:ln>
                <a:noFill/>
              </a:ln>
              <a:solidFill>
                <a:schemeClr val="hlin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6386" name="Picture 2" descr="Image result for medicinal chemistr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62600" y="1752600"/>
            <a:ext cx="3352800" cy="2628901"/>
          </a:xfrm>
          <a:prstGeom prst="rect">
            <a:avLst/>
          </a:prstGeom>
          <a:noFill/>
        </p:spPr>
      </p:pic>
      <p:sp>
        <p:nvSpPr>
          <p:cNvPr id="16388" name="AutoShape 4" descr="Image result for medicinal chemistr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6390" name="Picture 6" descr="Image result for medicinal chemistr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50" y="3733800"/>
            <a:ext cx="4324350" cy="28575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76400" y="4572000"/>
            <a:ext cx="59436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Biological classification</a:t>
            </a:r>
          </a:p>
          <a:p>
            <a:pPr>
              <a:buFont typeface="Wingdings" pitchFamily="2" charset="2"/>
              <a:buChar char="v"/>
            </a:pP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Chemical classification</a:t>
            </a:r>
          </a:p>
          <a:p>
            <a:pPr>
              <a:buFont typeface="Wingdings" pitchFamily="2" charset="2"/>
              <a:buChar char="v"/>
            </a:pP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Commercial classification</a:t>
            </a:r>
          </a:p>
          <a:p>
            <a:endParaRPr lang="en-US" sz="28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5364" name="Picture 4" descr="Image result for classification of drug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90499"/>
            <a:ext cx="6972300" cy="39243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600200" y="381000"/>
            <a:ext cx="61722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Nomenclature of drugs</a:t>
            </a:r>
            <a:endParaRPr kumimoji="0" lang="en-IN" sz="4000" b="1" i="0" u="none" strike="noStrike" kern="1200" cap="none" spc="0" normalizeH="0" baseline="0" noProof="0" dirty="0" smtClean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43000" y="1524000"/>
            <a:ext cx="5077031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800" b="1" dirty="0" smtClean="0">
                <a:solidFill>
                  <a:srgbClr val="66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Analgesics</a:t>
            </a:r>
          </a:p>
          <a:p>
            <a:pPr>
              <a:buFont typeface="Wingdings" pitchFamily="2" charset="2"/>
              <a:buChar char="Ø"/>
            </a:pPr>
            <a:r>
              <a:rPr lang="en-US" sz="2800" b="1" dirty="0">
                <a:solidFill>
                  <a:srgbClr val="66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b="1" dirty="0" smtClean="0">
                <a:solidFill>
                  <a:srgbClr val="66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Antipyretics</a:t>
            </a:r>
          </a:p>
          <a:p>
            <a:pPr>
              <a:buFont typeface="Wingdings" pitchFamily="2" charset="2"/>
              <a:buChar char="Ø"/>
            </a:pPr>
            <a:r>
              <a:rPr lang="en-US" sz="2800" b="1" dirty="0">
                <a:solidFill>
                  <a:srgbClr val="66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b="1" dirty="0" smtClean="0">
                <a:solidFill>
                  <a:srgbClr val="66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Anesthetics</a:t>
            </a:r>
          </a:p>
          <a:p>
            <a:pPr>
              <a:buFont typeface="Wingdings" pitchFamily="2" charset="2"/>
              <a:buChar char="Ø"/>
            </a:pPr>
            <a:r>
              <a:rPr lang="en-US" sz="2800" b="1" dirty="0">
                <a:solidFill>
                  <a:srgbClr val="66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b="1" dirty="0" smtClean="0">
                <a:solidFill>
                  <a:srgbClr val="66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Anti-inflammatory drugs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7410" name="AutoShape 2" descr="Image result for analgesic drug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412" name="AutoShape 4" descr="Image result for analgesic drug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416" name="AutoShape 8" descr="Image result for antipyretic drug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418" name="AutoShape 10" descr="Image result for antipyretic drug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7420" name="Picture 12" descr="Image result for antipyretic drug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76400" y="3505200"/>
            <a:ext cx="4953000" cy="3048000"/>
          </a:xfrm>
          <a:prstGeom prst="rect">
            <a:avLst/>
          </a:prstGeom>
          <a:noFill/>
        </p:spPr>
      </p:pic>
      <p:pic>
        <p:nvPicPr>
          <p:cNvPr id="17422" name="Picture 14" descr="Image result for analgesic drug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29350" y="1143000"/>
            <a:ext cx="2381250" cy="23145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762000" y="381000"/>
            <a:ext cx="80772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hlink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Drugs affecting central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hlink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nervous system</a:t>
            </a:r>
            <a:endParaRPr kumimoji="0" lang="en-IN" sz="3800" b="1" i="0" u="none" strike="noStrike" kern="1200" cap="none" spc="0" normalizeH="0" baseline="0" noProof="0" dirty="0" smtClean="0">
              <a:ln>
                <a:noFill/>
              </a:ln>
              <a:solidFill>
                <a:schemeClr val="hlink"/>
              </a:solidFill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43000" y="2209800"/>
            <a:ext cx="3733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Tranquilizers </a:t>
            </a:r>
          </a:p>
          <a:p>
            <a:pPr>
              <a:buFont typeface="Wingdings" pitchFamily="2" charset="2"/>
              <a:buChar char="v"/>
            </a:pP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Sedatives</a:t>
            </a:r>
          </a:p>
          <a:p>
            <a:pPr>
              <a:buFont typeface="Wingdings" pitchFamily="2" charset="2"/>
              <a:buChar char="v"/>
            </a:pP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Hypnotics</a:t>
            </a:r>
            <a:endParaRPr lang="en-US" sz="3200" b="1" dirty="0">
              <a:solidFill>
                <a:schemeClr val="accent6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8434" name="Picture 2" descr="Image result for tranquilizers drug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24400" y="4191000"/>
            <a:ext cx="3886200" cy="2476501"/>
          </a:xfrm>
          <a:prstGeom prst="rect">
            <a:avLst/>
          </a:prstGeom>
          <a:noFill/>
        </p:spPr>
      </p:pic>
      <p:pic>
        <p:nvPicPr>
          <p:cNvPr id="18436" name="Picture 4" descr="Image result for tranquilizers drug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57800" y="1981200"/>
            <a:ext cx="2857500" cy="1885950"/>
          </a:xfrm>
          <a:prstGeom prst="rect">
            <a:avLst/>
          </a:prstGeom>
          <a:noFill/>
        </p:spPr>
      </p:pic>
      <p:sp>
        <p:nvSpPr>
          <p:cNvPr id="18442" name="AutoShape 10" descr="Image result for tranquilizers drugs"/>
          <p:cNvSpPr>
            <a:spLocks noChangeAspect="1" noChangeArrowheads="1"/>
          </p:cNvSpPr>
          <p:nvPr/>
        </p:nvSpPr>
        <p:spPr bwMode="auto">
          <a:xfrm>
            <a:off x="155575" y="-852488"/>
            <a:ext cx="2990850" cy="17907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8444" name="Picture 12" descr="Image result for tranquilizers drug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43000" y="4191000"/>
            <a:ext cx="2990850" cy="22479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533400" y="381000"/>
            <a:ext cx="80772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hlink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Anesthetics</a:t>
            </a:r>
            <a:endParaRPr kumimoji="0" lang="en-IN" sz="3800" b="1" i="0" u="none" strike="noStrike" kern="1200" cap="none" spc="0" normalizeH="0" baseline="0" noProof="0" dirty="0" smtClean="0">
              <a:ln>
                <a:noFill/>
              </a:ln>
              <a:solidFill>
                <a:schemeClr val="hlink"/>
              </a:solidFill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600" y="1524000"/>
            <a:ext cx="4724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Local Anesthetics- 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induces  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the absence of 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sensation 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in a specific part of the body</a:t>
            </a:r>
          </a:p>
        </p:txBody>
      </p:sp>
      <p:pic>
        <p:nvPicPr>
          <p:cNvPr id="19458" name="Picture 2" descr="Image result for general anesthet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3810000"/>
            <a:ext cx="2819400" cy="2628901"/>
          </a:xfrm>
          <a:prstGeom prst="rect">
            <a:avLst/>
          </a:prstGeom>
          <a:noFill/>
        </p:spPr>
      </p:pic>
      <p:sp>
        <p:nvSpPr>
          <p:cNvPr id="19460" name="AutoShape 4" descr="Image result for local anesthesia"/>
          <p:cNvSpPr>
            <a:spLocks noChangeAspect="1" noChangeArrowheads="1"/>
          </p:cNvSpPr>
          <p:nvPr/>
        </p:nvSpPr>
        <p:spPr bwMode="auto">
          <a:xfrm>
            <a:off x="155575" y="-1211263"/>
            <a:ext cx="3810000" cy="25336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9462" name="Picture 6" descr="Image result for local anesthesi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53000" y="1219200"/>
            <a:ext cx="3810000" cy="2533651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3581400" y="4419600"/>
            <a:ext cx="5181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General Anesthetics – 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induces 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a state of unconsciousness with the absence of pain sensation over the entire body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295400" y="381000"/>
            <a:ext cx="6400800" cy="9144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hlink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Common diseases</a:t>
            </a:r>
            <a:endParaRPr kumimoji="0" lang="en-IN" sz="3800" b="1" i="0" u="none" strike="noStrike" kern="1200" cap="none" spc="0" normalizeH="0" baseline="0" noProof="0" dirty="0" smtClean="0">
              <a:ln>
                <a:noFill/>
              </a:ln>
              <a:solidFill>
                <a:schemeClr val="hlink"/>
              </a:solidFill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20482" name="Picture 2" descr="Image result for drugs for diabet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71800" y="1524000"/>
            <a:ext cx="3581400" cy="2286001"/>
          </a:xfrm>
          <a:prstGeom prst="rect">
            <a:avLst/>
          </a:prstGeom>
          <a:noFill/>
        </p:spPr>
      </p:pic>
      <p:pic>
        <p:nvPicPr>
          <p:cNvPr id="20484" name="Picture 4" descr="Image result for drugs for AID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4114800"/>
            <a:ext cx="3810000" cy="2143125"/>
          </a:xfrm>
          <a:prstGeom prst="rect">
            <a:avLst/>
          </a:prstGeom>
          <a:noFill/>
        </p:spPr>
      </p:pic>
      <p:pic>
        <p:nvPicPr>
          <p:cNvPr id="20486" name="Picture 6" descr="Image result for drugs for cancer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05400" y="3962400"/>
            <a:ext cx="3276600" cy="2447925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 rot="19854125">
            <a:off x="3085056" y="2357922"/>
            <a:ext cx="175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Diabetes</a:t>
            </a:r>
          </a:p>
        </p:txBody>
      </p:sp>
      <p:sp>
        <p:nvSpPr>
          <p:cNvPr id="8" name="TextBox 7"/>
          <p:cNvSpPr txBox="1"/>
          <p:nvPr/>
        </p:nvSpPr>
        <p:spPr>
          <a:xfrm rot="19573980">
            <a:off x="984417" y="4554416"/>
            <a:ext cx="1447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AIDS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Image result for drugs for typhoi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3429000"/>
            <a:ext cx="4286250" cy="3048001"/>
          </a:xfrm>
          <a:prstGeom prst="rect">
            <a:avLst/>
          </a:prstGeom>
          <a:noFill/>
        </p:spPr>
      </p:pic>
      <p:pic>
        <p:nvPicPr>
          <p:cNvPr id="21508" name="Picture 4" descr="Image result for drugs for jaundic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457200"/>
            <a:ext cx="4038600" cy="2743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</TotalTime>
  <Words>163</Words>
  <Application>Microsoft Office PowerPoint</Application>
  <PresentationFormat>On-screen Show (4:3)</PresentationFormat>
  <Paragraphs>38</Paragraphs>
  <Slides>11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MEDICINAL CHEMISTRY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MEDICINAL CHEMISTRY</dc:title>
  <dc:creator>siet-chemistry</dc:creator>
  <cp:lastModifiedBy>welcome</cp:lastModifiedBy>
  <cp:revision>48</cp:revision>
  <dcterms:created xsi:type="dcterms:W3CDTF">2016-11-16T06:10:21Z</dcterms:created>
  <dcterms:modified xsi:type="dcterms:W3CDTF">2017-11-20T06:42:20Z</dcterms:modified>
</cp:coreProperties>
</file>